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0160000" cy="9486900"/>
  <p:notesSz cx="6858000" cy="9144000"/>
  <p:embeddedFontLst>
    <p:embeddedFont>
      <p:font typeface="Calibri" panose="020F0502020204030204" pitchFamily="34" charset="0"/>
      <p:regular r:id="rId29"/>
      <p:bold r:id="rId30"/>
      <p:italic r:id="rId31"/>
      <p:boldItalic r:id="rId3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788" y="-84"/>
      </p:cViewPr>
      <p:guideLst>
        <p:guide orient="horz" pos="2988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947090"/>
            <a:ext cx="8636000" cy="20335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375910"/>
            <a:ext cx="7112000" cy="24244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A960-A6E4-491D-8039-35A4D4B01B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D63D-618F-4D11-AE2B-51B5860D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7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A960-A6E4-491D-8039-35A4D4B01B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D63D-618F-4D11-AE2B-51B5860D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79918"/>
            <a:ext cx="2286000" cy="80946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79918"/>
            <a:ext cx="6688667" cy="80946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A960-A6E4-491D-8039-35A4D4B01B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D63D-618F-4D11-AE2B-51B5860D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1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A960-A6E4-491D-8039-35A4D4B01B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D63D-618F-4D11-AE2B-51B5860D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2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6096214"/>
            <a:ext cx="8636000" cy="188420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4020954"/>
            <a:ext cx="8636000" cy="207525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A960-A6E4-491D-8039-35A4D4B01B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D63D-618F-4D11-AE2B-51B5860D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5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213612"/>
            <a:ext cx="4487333" cy="62609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213612"/>
            <a:ext cx="4487333" cy="62609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A960-A6E4-491D-8039-35A4D4B01B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D63D-618F-4D11-AE2B-51B5860D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7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123573"/>
            <a:ext cx="4489098" cy="885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008577"/>
            <a:ext cx="4489098" cy="5465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123573"/>
            <a:ext cx="4490861" cy="885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3008577"/>
            <a:ext cx="4490861" cy="5465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A960-A6E4-491D-8039-35A4D4B01B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D63D-618F-4D11-AE2B-51B5860D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0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A960-A6E4-491D-8039-35A4D4B01B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D63D-618F-4D11-AE2B-51B5860D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4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A960-A6E4-491D-8039-35A4D4B01B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D63D-618F-4D11-AE2B-51B5860D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6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77719"/>
            <a:ext cx="3342570" cy="16075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77721"/>
            <a:ext cx="5679722" cy="80968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985224"/>
            <a:ext cx="3342570" cy="64893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A960-A6E4-491D-8039-35A4D4B01B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D63D-618F-4D11-AE2B-51B5860D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3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6640830"/>
            <a:ext cx="6096000" cy="7839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847672"/>
            <a:ext cx="6096000" cy="56921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7424818"/>
            <a:ext cx="6096000" cy="11133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A960-A6E4-491D-8039-35A4D4B01B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D63D-618F-4D11-AE2B-51B5860D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3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79916"/>
            <a:ext cx="9144000" cy="1581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13612"/>
            <a:ext cx="9144000" cy="6260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8792953"/>
            <a:ext cx="2370667" cy="5050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9A960-A6E4-491D-8039-35A4D4B01B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8792953"/>
            <a:ext cx="3217333" cy="5050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8792953"/>
            <a:ext cx="2370667" cy="5050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DD63D-618F-4D11-AE2B-51B5860D8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4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18" Type="http://schemas.openxmlformats.org/officeDocument/2006/relationships/slide" Target="slide14.xml"/><Relationship Id="rId26" Type="http://schemas.openxmlformats.org/officeDocument/2006/relationships/slide" Target="slide22.xml"/><Relationship Id="rId39" Type="http://schemas.openxmlformats.org/officeDocument/2006/relationships/image" Target="../media/image12.png"/><Relationship Id="rId3" Type="http://schemas.openxmlformats.org/officeDocument/2006/relationships/image" Target="../media/image1.png"/><Relationship Id="rId21" Type="http://schemas.openxmlformats.org/officeDocument/2006/relationships/slide" Target="slide17.xml"/><Relationship Id="rId34" Type="http://schemas.openxmlformats.org/officeDocument/2006/relationships/image" Target="../media/image7.png"/><Relationship Id="rId42" Type="http://schemas.openxmlformats.org/officeDocument/2006/relationships/image" Target="../media/image15.png"/><Relationship Id="rId7" Type="http://schemas.openxmlformats.org/officeDocument/2006/relationships/slide" Target="slide3.xml"/><Relationship Id="rId12" Type="http://schemas.openxmlformats.org/officeDocument/2006/relationships/slide" Target="slide8.xml"/><Relationship Id="rId17" Type="http://schemas.openxmlformats.org/officeDocument/2006/relationships/slide" Target="slide13.xml"/><Relationship Id="rId25" Type="http://schemas.openxmlformats.org/officeDocument/2006/relationships/slide" Target="slide21.xml"/><Relationship Id="rId33" Type="http://schemas.openxmlformats.org/officeDocument/2006/relationships/image" Target="../media/image6.png"/><Relationship Id="rId38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6" Type="http://schemas.openxmlformats.org/officeDocument/2006/relationships/slide" Target="slide12.xml"/><Relationship Id="rId20" Type="http://schemas.openxmlformats.org/officeDocument/2006/relationships/slide" Target="slide16.xml"/><Relationship Id="rId29" Type="http://schemas.openxmlformats.org/officeDocument/2006/relationships/slide" Target="slide25.xml"/><Relationship Id="rId41" Type="http://schemas.openxmlformats.org/officeDocument/2006/relationships/image" Target="../media/image14.png"/><Relationship Id="rId1" Type="http://schemas.openxmlformats.org/officeDocument/2006/relationships/audio" Target="file:///C:\Users\schneiderty\Desktop\Culture%20Jeopardy\Jeopardy.mp3" TargetMode="External"/><Relationship Id="rId6" Type="http://schemas.openxmlformats.org/officeDocument/2006/relationships/image" Target="../media/image3.png"/><Relationship Id="rId11" Type="http://schemas.openxmlformats.org/officeDocument/2006/relationships/slide" Target="slide7.xml"/><Relationship Id="rId24" Type="http://schemas.openxmlformats.org/officeDocument/2006/relationships/slide" Target="slide20.xml"/><Relationship Id="rId32" Type="http://schemas.openxmlformats.org/officeDocument/2006/relationships/image" Target="../media/image5.png"/><Relationship Id="rId37" Type="http://schemas.openxmlformats.org/officeDocument/2006/relationships/image" Target="../media/image10.png"/><Relationship Id="rId40" Type="http://schemas.openxmlformats.org/officeDocument/2006/relationships/image" Target="../media/image13.png"/><Relationship Id="rId5" Type="http://schemas.openxmlformats.org/officeDocument/2006/relationships/slide" Target="slide2.xml"/><Relationship Id="rId15" Type="http://schemas.openxmlformats.org/officeDocument/2006/relationships/slide" Target="slide11.xml"/><Relationship Id="rId23" Type="http://schemas.openxmlformats.org/officeDocument/2006/relationships/slide" Target="slide19.xml"/><Relationship Id="rId28" Type="http://schemas.openxmlformats.org/officeDocument/2006/relationships/slide" Target="slide24.xml"/><Relationship Id="rId36" Type="http://schemas.openxmlformats.org/officeDocument/2006/relationships/image" Target="../media/image9.png"/><Relationship Id="rId10" Type="http://schemas.openxmlformats.org/officeDocument/2006/relationships/slide" Target="slide6.xml"/><Relationship Id="rId19" Type="http://schemas.openxmlformats.org/officeDocument/2006/relationships/slide" Target="slide15.xml"/><Relationship Id="rId31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slide" Target="slide5.xml"/><Relationship Id="rId14" Type="http://schemas.openxmlformats.org/officeDocument/2006/relationships/slide" Target="slide10.xml"/><Relationship Id="rId22" Type="http://schemas.openxmlformats.org/officeDocument/2006/relationships/slide" Target="slide18.xml"/><Relationship Id="rId27" Type="http://schemas.openxmlformats.org/officeDocument/2006/relationships/slide" Target="slide23.xml"/><Relationship Id="rId30" Type="http://schemas.openxmlformats.org/officeDocument/2006/relationships/slide" Target="slide26.xml"/><Relationship Id="rId35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04800"/>
            <a:ext cx="9667621" cy="741972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8" name="Group 7"/>
          <p:cNvGrpSpPr/>
          <p:nvPr/>
        </p:nvGrpSpPr>
        <p:grpSpPr>
          <a:xfrm>
            <a:off x="419100" y="2641600"/>
            <a:ext cx="9384411" cy="571881"/>
            <a:chOff x="419100" y="2641600"/>
            <a:chExt cx="9384411" cy="571881"/>
          </a:xfrm>
        </p:grpSpPr>
        <p:pic>
          <p:nvPicPr>
            <p:cNvPr id="3" name="Picture 2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" y="26416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4" name="Picture 3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26543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5" name="Picture 4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26543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6" name="Picture 5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26416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7" name="Picture 6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26416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sp>
        <p:nvSpPr>
          <p:cNvPr id="9" name="TextBox 8"/>
          <p:cNvSpPr txBox="1"/>
          <p:nvPr/>
        </p:nvSpPr>
        <p:spPr>
          <a:xfrm>
            <a:off x="647700" y="2755900"/>
            <a:ext cx="1320800" cy="6924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Language			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65400" y="2768600"/>
            <a:ext cx="1371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Religion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9600" y="2781300"/>
            <a:ext cx="14732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Government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13500" y="2768600"/>
            <a:ext cx="1371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Vocab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43900" y="2768600"/>
            <a:ext cx="1371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Stuff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31800" y="3276600"/>
            <a:ext cx="1689735" cy="750062"/>
            <a:chOff x="431800" y="3276600"/>
            <a:chExt cx="1689735" cy="750062"/>
          </a:xfrm>
        </p:grpSpPr>
        <p:pic>
          <p:nvPicPr>
            <p:cNvPr id="14" name="Picture 13">
              <a:hlinkClick r:id="rId5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32766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5" name="TextBox 14">
              <a:hlinkClick r:id="rId5" action="ppaction://hlinksldjump"/>
            </p:cNvPr>
            <p:cNvSpPr txBox="1"/>
            <p:nvPr/>
          </p:nvSpPr>
          <p:spPr>
            <a:xfrm>
              <a:off x="889000" y="33401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31800" y="4191000"/>
            <a:ext cx="1689735" cy="750062"/>
            <a:chOff x="431800" y="4191000"/>
            <a:chExt cx="1689735" cy="750062"/>
          </a:xfrm>
        </p:grpSpPr>
        <p:pic>
          <p:nvPicPr>
            <p:cNvPr id="17" name="Picture 16">
              <a:hlinkClick r:id="rId7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8" name="TextBox 17">
              <a:hlinkClick r:id="rId7" action="ppaction://hlinksldjump"/>
            </p:cNvPr>
            <p:cNvSpPr txBox="1"/>
            <p:nvPr/>
          </p:nvSpPr>
          <p:spPr>
            <a:xfrm>
              <a:off x="8128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31800" y="5041900"/>
            <a:ext cx="1689735" cy="750062"/>
            <a:chOff x="431800" y="5041900"/>
            <a:chExt cx="1689735" cy="750062"/>
          </a:xfrm>
        </p:grpSpPr>
        <p:pic>
          <p:nvPicPr>
            <p:cNvPr id="20" name="Picture 19">
              <a:hlinkClick r:id="rId8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1" name="TextBox 20">
              <a:hlinkClick r:id="rId8" action="ppaction://hlinksldjump"/>
            </p:cNvPr>
            <p:cNvSpPr txBox="1"/>
            <p:nvPr/>
          </p:nvSpPr>
          <p:spPr>
            <a:xfrm>
              <a:off x="8382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57200" y="5880100"/>
            <a:ext cx="1689735" cy="750062"/>
            <a:chOff x="457200" y="5880100"/>
            <a:chExt cx="1689735" cy="750062"/>
          </a:xfrm>
        </p:grpSpPr>
        <p:pic>
          <p:nvPicPr>
            <p:cNvPr id="23" name="Picture 22">
              <a:hlinkClick r:id="rId9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588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4" name="TextBox 23">
              <a:hlinkClick r:id="rId9" action="ppaction://hlinksldjump"/>
            </p:cNvPr>
            <p:cNvSpPr txBox="1"/>
            <p:nvPr/>
          </p:nvSpPr>
          <p:spPr>
            <a:xfrm>
              <a:off x="863600" y="59436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31800" y="6743700"/>
            <a:ext cx="1689735" cy="750062"/>
            <a:chOff x="431800" y="6743700"/>
            <a:chExt cx="1689735" cy="750062"/>
          </a:xfrm>
        </p:grpSpPr>
        <p:pic>
          <p:nvPicPr>
            <p:cNvPr id="26" name="Picture 25">
              <a:hlinkClick r:id="rId10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7" name="TextBox 26">
              <a:hlinkClick r:id="rId10" action="ppaction://hlinksldjump"/>
            </p:cNvPr>
            <p:cNvSpPr txBox="1"/>
            <p:nvPr/>
          </p:nvSpPr>
          <p:spPr>
            <a:xfrm>
              <a:off x="8382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336800" y="3340100"/>
            <a:ext cx="1689735" cy="750062"/>
            <a:chOff x="2336800" y="3340100"/>
            <a:chExt cx="1689735" cy="750062"/>
          </a:xfrm>
        </p:grpSpPr>
        <p:pic>
          <p:nvPicPr>
            <p:cNvPr id="29" name="Picture 28">
              <a:hlinkClick r:id="rId11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0" name="TextBox 29">
              <a:hlinkClick r:id="rId11" action="ppaction://hlinksldjump"/>
            </p:cNvPr>
            <p:cNvSpPr txBox="1"/>
            <p:nvPr/>
          </p:nvSpPr>
          <p:spPr>
            <a:xfrm>
              <a:off x="27940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336800" y="4191000"/>
            <a:ext cx="1689735" cy="750062"/>
            <a:chOff x="2336800" y="4191000"/>
            <a:chExt cx="1689735" cy="750062"/>
          </a:xfrm>
        </p:grpSpPr>
        <p:pic>
          <p:nvPicPr>
            <p:cNvPr id="32" name="Picture 31">
              <a:hlinkClick r:id="rId12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3" name="TextBox 32">
              <a:hlinkClick r:id="rId12" action="ppaction://hlinksldjump"/>
            </p:cNvPr>
            <p:cNvSpPr txBox="1"/>
            <p:nvPr/>
          </p:nvSpPr>
          <p:spPr>
            <a:xfrm>
              <a:off x="27178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336800" y="5041900"/>
            <a:ext cx="1689735" cy="750062"/>
            <a:chOff x="2336800" y="5041900"/>
            <a:chExt cx="1689735" cy="750062"/>
          </a:xfrm>
        </p:grpSpPr>
        <p:pic>
          <p:nvPicPr>
            <p:cNvPr id="35" name="Picture 34">
              <a:hlinkClick r:id="rId13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6" name="TextBox 35">
              <a:hlinkClick r:id="rId13" action="ppaction://hlinksldjump"/>
            </p:cNvPr>
            <p:cNvSpPr txBox="1"/>
            <p:nvPr/>
          </p:nvSpPr>
          <p:spPr>
            <a:xfrm>
              <a:off x="27432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336800" y="5892800"/>
            <a:ext cx="1689735" cy="750062"/>
            <a:chOff x="2336800" y="5892800"/>
            <a:chExt cx="1689735" cy="750062"/>
          </a:xfrm>
        </p:grpSpPr>
        <p:pic>
          <p:nvPicPr>
            <p:cNvPr id="38" name="Picture 37">
              <a:hlinkClick r:id="rId14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9" name="TextBox 38">
              <a:hlinkClick r:id="rId14" action="ppaction://hlinksldjump"/>
            </p:cNvPr>
            <p:cNvSpPr txBox="1"/>
            <p:nvPr/>
          </p:nvSpPr>
          <p:spPr>
            <a:xfrm>
              <a:off x="27432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336800" y="6743700"/>
            <a:ext cx="1689735" cy="750062"/>
            <a:chOff x="2336800" y="6743700"/>
            <a:chExt cx="1689735" cy="750062"/>
          </a:xfrm>
        </p:grpSpPr>
        <p:pic>
          <p:nvPicPr>
            <p:cNvPr id="41" name="Picture 40">
              <a:hlinkClick r:id="rId15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2" name="TextBox 41">
              <a:hlinkClick r:id="rId15" action="ppaction://hlinksldjump"/>
            </p:cNvPr>
            <p:cNvSpPr txBox="1"/>
            <p:nvPr/>
          </p:nvSpPr>
          <p:spPr>
            <a:xfrm>
              <a:off x="27432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254500" y="3340100"/>
            <a:ext cx="1689735" cy="750062"/>
            <a:chOff x="4254500" y="3340100"/>
            <a:chExt cx="1689735" cy="750062"/>
          </a:xfrm>
        </p:grpSpPr>
        <p:pic>
          <p:nvPicPr>
            <p:cNvPr id="44" name="Picture 43">
              <a:hlinkClick r:id="rId16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5" name="TextBox 44">
              <a:hlinkClick r:id="rId16" action="ppaction://hlinksldjump"/>
            </p:cNvPr>
            <p:cNvSpPr txBox="1"/>
            <p:nvPr/>
          </p:nvSpPr>
          <p:spPr>
            <a:xfrm>
              <a:off x="47117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254500" y="4191000"/>
            <a:ext cx="1689735" cy="750062"/>
            <a:chOff x="4254500" y="4191000"/>
            <a:chExt cx="1689735" cy="750062"/>
          </a:xfrm>
        </p:grpSpPr>
        <p:pic>
          <p:nvPicPr>
            <p:cNvPr id="47" name="Picture 46">
              <a:hlinkClick r:id="rId17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8" name="TextBox 47">
              <a:hlinkClick r:id="rId17" action="ppaction://hlinksldjump"/>
            </p:cNvPr>
            <p:cNvSpPr txBox="1"/>
            <p:nvPr/>
          </p:nvSpPr>
          <p:spPr>
            <a:xfrm>
              <a:off x="46355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254500" y="5041900"/>
            <a:ext cx="1689735" cy="750062"/>
            <a:chOff x="4254500" y="5041900"/>
            <a:chExt cx="1689735" cy="750062"/>
          </a:xfrm>
        </p:grpSpPr>
        <p:pic>
          <p:nvPicPr>
            <p:cNvPr id="50" name="Picture 49">
              <a:hlinkClick r:id="rId18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1" name="TextBox 50">
              <a:hlinkClick r:id="rId18" action="ppaction://hlinksldjump"/>
            </p:cNvPr>
            <p:cNvSpPr txBox="1"/>
            <p:nvPr/>
          </p:nvSpPr>
          <p:spPr>
            <a:xfrm>
              <a:off x="46609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254500" y="5892800"/>
            <a:ext cx="1689735" cy="750062"/>
            <a:chOff x="4254500" y="5892800"/>
            <a:chExt cx="1689735" cy="750062"/>
          </a:xfrm>
        </p:grpSpPr>
        <p:pic>
          <p:nvPicPr>
            <p:cNvPr id="53" name="Picture 52">
              <a:hlinkClick r:id="rId19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4" name="TextBox 53">
              <a:hlinkClick r:id="rId19" action="ppaction://hlinksldjump"/>
            </p:cNvPr>
            <p:cNvSpPr txBox="1"/>
            <p:nvPr/>
          </p:nvSpPr>
          <p:spPr>
            <a:xfrm>
              <a:off x="46609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254500" y="6743700"/>
            <a:ext cx="1689735" cy="750062"/>
            <a:chOff x="4254500" y="6743700"/>
            <a:chExt cx="1689735" cy="750062"/>
          </a:xfrm>
        </p:grpSpPr>
        <p:pic>
          <p:nvPicPr>
            <p:cNvPr id="56" name="Picture 55">
              <a:hlinkClick r:id="rId20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7" name="TextBox 56">
              <a:hlinkClick r:id="rId20" action="ppaction://hlinksldjump"/>
            </p:cNvPr>
            <p:cNvSpPr txBox="1"/>
            <p:nvPr/>
          </p:nvSpPr>
          <p:spPr>
            <a:xfrm>
              <a:off x="46609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184900" y="3251200"/>
            <a:ext cx="1689735" cy="750062"/>
            <a:chOff x="6184900" y="3251200"/>
            <a:chExt cx="1689735" cy="750062"/>
          </a:xfrm>
        </p:grpSpPr>
        <p:pic>
          <p:nvPicPr>
            <p:cNvPr id="59" name="Picture 58">
              <a:hlinkClick r:id="rId21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4900" y="32512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0" name="TextBox 59">
              <a:hlinkClick r:id="rId21" action="ppaction://hlinksldjump"/>
            </p:cNvPr>
            <p:cNvSpPr txBox="1"/>
            <p:nvPr/>
          </p:nvSpPr>
          <p:spPr>
            <a:xfrm>
              <a:off x="6642100" y="33147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159500" y="4191000"/>
            <a:ext cx="1689735" cy="750062"/>
            <a:chOff x="6159500" y="4191000"/>
            <a:chExt cx="1689735" cy="750062"/>
          </a:xfrm>
        </p:grpSpPr>
        <p:pic>
          <p:nvPicPr>
            <p:cNvPr id="62" name="Picture 61">
              <a:hlinkClick r:id="rId22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95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3" name="TextBox 62">
              <a:hlinkClick r:id="rId22" action="ppaction://hlinksldjump"/>
            </p:cNvPr>
            <p:cNvSpPr txBox="1"/>
            <p:nvPr/>
          </p:nvSpPr>
          <p:spPr>
            <a:xfrm>
              <a:off x="65405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172200" y="5041900"/>
            <a:ext cx="1689735" cy="750062"/>
            <a:chOff x="6172200" y="5041900"/>
            <a:chExt cx="1689735" cy="750062"/>
          </a:xfrm>
        </p:grpSpPr>
        <p:pic>
          <p:nvPicPr>
            <p:cNvPr id="65" name="Picture 64">
              <a:hlinkClick r:id="rId23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6" name="TextBox 65">
              <a:hlinkClick r:id="rId23" action="ppaction://hlinksldjump"/>
            </p:cNvPr>
            <p:cNvSpPr txBox="1"/>
            <p:nvPr/>
          </p:nvSpPr>
          <p:spPr>
            <a:xfrm>
              <a:off x="65786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172200" y="5892800"/>
            <a:ext cx="1689735" cy="750062"/>
            <a:chOff x="6172200" y="5892800"/>
            <a:chExt cx="1689735" cy="750062"/>
          </a:xfrm>
        </p:grpSpPr>
        <p:pic>
          <p:nvPicPr>
            <p:cNvPr id="68" name="Picture 67">
              <a:hlinkClick r:id="rId24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9" name="TextBox 68">
              <a:hlinkClick r:id="rId24" action="ppaction://hlinksldjump"/>
            </p:cNvPr>
            <p:cNvSpPr txBox="1"/>
            <p:nvPr/>
          </p:nvSpPr>
          <p:spPr>
            <a:xfrm>
              <a:off x="65786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172200" y="6743700"/>
            <a:ext cx="1689735" cy="750062"/>
            <a:chOff x="6172200" y="6743700"/>
            <a:chExt cx="1689735" cy="750062"/>
          </a:xfrm>
        </p:grpSpPr>
        <p:pic>
          <p:nvPicPr>
            <p:cNvPr id="71" name="Picture 70">
              <a:hlinkClick r:id="rId25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2" name="TextBox 71">
              <a:hlinkClick r:id="rId25" action="ppaction://hlinksldjump"/>
            </p:cNvPr>
            <p:cNvSpPr txBox="1"/>
            <p:nvPr/>
          </p:nvSpPr>
          <p:spPr>
            <a:xfrm>
              <a:off x="65786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8102600" y="3340100"/>
            <a:ext cx="1689735" cy="750062"/>
            <a:chOff x="8102600" y="3340100"/>
            <a:chExt cx="1689735" cy="750062"/>
          </a:xfrm>
        </p:grpSpPr>
        <p:pic>
          <p:nvPicPr>
            <p:cNvPr id="74" name="Picture 73">
              <a:hlinkClick r:id="rId26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5" name="TextBox 74">
              <a:hlinkClick r:id="rId26" action="ppaction://hlinksldjump"/>
            </p:cNvPr>
            <p:cNvSpPr txBox="1"/>
            <p:nvPr/>
          </p:nvSpPr>
          <p:spPr>
            <a:xfrm>
              <a:off x="85598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8102600" y="4191000"/>
            <a:ext cx="1689735" cy="750062"/>
            <a:chOff x="8102600" y="4191000"/>
            <a:chExt cx="1689735" cy="750062"/>
          </a:xfrm>
        </p:grpSpPr>
        <p:pic>
          <p:nvPicPr>
            <p:cNvPr id="77" name="Picture 76">
              <a:hlinkClick r:id="rId27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8" name="TextBox 77">
              <a:hlinkClick r:id="rId27" action="ppaction://hlinksldjump"/>
            </p:cNvPr>
            <p:cNvSpPr txBox="1"/>
            <p:nvPr/>
          </p:nvSpPr>
          <p:spPr>
            <a:xfrm>
              <a:off x="84836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102600" y="5041900"/>
            <a:ext cx="1689735" cy="750062"/>
            <a:chOff x="8102600" y="5041900"/>
            <a:chExt cx="1689735" cy="750062"/>
          </a:xfrm>
        </p:grpSpPr>
        <p:pic>
          <p:nvPicPr>
            <p:cNvPr id="80" name="Picture 79">
              <a:hlinkClick r:id="rId28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1" name="TextBox 80">
              <a:hlinkClick r:id="rId28" action="ppaction://hlinksldjump"/>
            </p:cNvPr>
            <p:cNvSpPr txBox="1"/>
            <p:nvPr/>
          </p:nvSpPr>
          <p:spPr>
            <a:xfrm>
              <a:off x="85090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8102600" y="5892800"/>
            <a:ext cx="1689735" cy="750062"/>
            <a:chOff x="8102600" y="5892800"/>
            <a:chExt cx="1689735" cy="750062"/>
          </a:xfrm>
        </p:grpSpPr>
        <p:pic>
          <p:nvPicPr>
            <p:cNvPr id="83" name="Picture 82">
              <a:hlinkClick r:id="rId29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4" name="TextBox 83">
              <a:hlinkClick r:id="rId29" action="ppaction://hlinksldjump"/>
            </p:cNvPr>
            <p:cNvSpPr txBox="1"/>
            <p:nvPr/>
          </p:nvSpPr>
          <p:spPr>
            <a:xfrm>
              <a:off x="85090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8102600" y="6743700"/>
            <a:ext cx="1689735" cy="750062"/>
            <a:chOff x="8102600" y="6743700"/>
            <a:chExt cx="1689735" cy="750062"/>
          </a:xfrm>
        </p:grpSpPr>
        <p:pic>
          <p:nvPicPr>
            <p:cNvPr id="86" name="Picture 85">
              <a:hlinkClick r:id="rId30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7" name="TextBox 86">
              <a:hlinkClick r:id="rId30" action="ppaction://hlinksldjump"/>
            </p:cNvPr>
            <p:cNvSpPr txBox="1"/>
            <p:nvPr/>
          </p:nvSpPr>
          <p:spPr>
            <a:xfrm>
              <a:off x="85090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pic>
        <p:nvPicPr>
          <p:cNvPr id="89" name="Picture 88"/>
          <p:cNvPicPr>
            <a:picLocks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95300"/>
            <a:ext cx="2745613" cy="209791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0" name="Picture 89"/>
          <p:cNvPicPr>
            <a:picLocks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00" y="508000"/>
            <a:ext cx="2745613" cy="209791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1" name="Picture 90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0" y="1727200"/>
            <a:ext cx="1671066" cy="7560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2" name="TextBox 91"/>
          <p:cNvSpPr txBox="1"/>
          <p:nvPr/>
        </p:nvSpPr>
        <p:spPr>
          <a:xfrm>
            <a:off x="774700" y="482600"/>
            <a:ext cx="25146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Chalkboard - 28"/>
              </a:rPr>
              <a:t>Team 1 Score</a:t>
            </a:r>
            <a:endParaRPr lang="en-US" sz="2100">
              <a:solidFill>
                <a:srgbClr val="000000"/>
              </a:solidFill>
              <a:latin typeface="Chalkboard - 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527800" y="482600"/>
            <a:ext cx="38100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100" smtClean="0">
                <a:solidFill>
                  <a:srgbClr val="000000"/>
                </a:solidFill>
                <a:latin typeface="Chalkboard - 28"/>
              </a:rPr>
              <a:t>Team 2 Score</a:t>
            </a:r>
            <a:endParaRPr lang="en-US" sz="2100">
              <a:solidFill>
                <a:srgbClr val="000000"/>
              </a:solidFill>
              <a:latin typeface="Chalkboard - 28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3340100" y="533400"/>
            <a:ext cx="3517901" cy="1041401"/>
            <a:chOff x="3340100" y="533400"/>
            <a:chExt cx="3517901" cy="1041401"/>
          </a:xfrm>
        </p:grpSpPr>
        <p:grpSp>
          <p:nvGrpSpPr>
            <p:cNvPr id="98" name="Group 97"/>
            <p:cNvGrpSpPr/>
            <p:nvPr/>
          </p:nvGrpSpPr>
          <p:grpSpPr>
            <a:xfrm>
              <a:off x="3340100" y="533400"/>
              <a:ext cx="3517901" cy="1041401"/>
              <a:chOff x="3340100" y="533400"/>
              <a:chExt cx="3517901" cy="1041401"/>
            </a:xfrm>
          </p:grpSpPr>
          <p:sp>
            <p:nvSpPr>
              <p:cNvPr id="94" name="Freeform 93"/>
              <p:cNvSpPr/>
              <p:nvPr/>
            </p:nvSpPr>
            <p:spPr>
              <a:xfrm>
                <a:off x="3340100" y="635000"/>
                <a:ext cx="3517901" cy="939801"/>
              </a:xfrm>
              <a:custGeom>
                <a:avLst/>
                <a:gdLst/>
                <a:ahLst/>
                <a:cxnLst/>
                <a:rect l="0" t="0" r="0" b="0"/>
                <a:pathLst>
                  <a:path w="3517901" h="939801">
                    <a:moveTo>
                      <a:pt x="0" y="0"/>
                    </a:moveTo>
                    <a:lnTo>
                      <a:pt x="3517900" y="0"/>
                    </a:lnTo>
                    <a:lnTo>
                      <a:pt x="3517900" y="939800"/>
                    </a:lnTo>
                    <a:lnTo>
                      <a:pt x="0" y="939800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3492500" y="533400"/>
                <a:ext cx="3276600" cy="738664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US" sz="4200" smtClean="0">
                    <a:solidFill>
                      <a:srgbClr val="3CB371"/>
                    </a:solidFill>
                    <a:latin typeface="Chalkboard - 56"/>
                  </a:rPr>
                  <a:t>Jeopardy</a:t>
                </a:r>
                <a:endParaRPr lang="en-US" sz="4200">
                  <a:solidFill>
                    <a:srgbClr val="3CB371"/>
                  </a:solidFill>
                  <a:latin typeface="Chalkboard - 56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3467100" y="571500"/>
                <a:ext cx="3276600" cy="738664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US" sz="4200" smtClean="0">
                    <a:solidFill>
                      <a:srgbClr val="000000"/>
                    </a:solidFill>
                    <a:latin typeface="Chalkboard - 56"/>
                  </a:rPr>
                  <a:t>Jeopardy</a:t>
                </a:r>
                <a:endParaRPr lang="en-US" sz="4200">
                  <a:solidFill>
                    <a:srgbClr val="000000"/>
                  </a:solidFill>
                  <a:latin typeface="Chalkboard - 56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3429000" y="596900"/>
                <a:ext cx="3276600" cy="738664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US" sz="4200" smtClean="0">
                    <a:solidFill>
                      <a:srgbClr val="4B0082"/>
                    </a:solidFill>
                    <a:latin typeface="Chalkboard - 56"/>
                  </a:rPr>
                  <a:t>Jeopardy</a:t>
                </a:r>
                <a:endParaRPr lang="en-US" sz="4200">
                  <a:solidFill>
                    <a:srgbClr val="4B0082"/>
                  </a:solidFill>
                  <a:latin typeface="Chalkboard - 56"/>
                </a:endParaRPr>
              </a:p>
            </p:txBody>
          </p:sp>
        </p:grpSp>
        <p:pic>
          <p:nvPicPr>
            <p:cNvPr id="99" name="Jeopardy.mp3">
              <a:hlinkClick r:id="" action="ppaction://media"/>
            </p:cNvPr>
            <p:cNvPicPr>
              <a:picLocks noRot="1" noChangeAspect="1"/>
            </p:cNvPicPr>
            <p:nvPr>
              <a:audioFile r:link="rId1"/>
            </p:nvPr>
          </p:nvPicPr>
          <p:blipFill>
            <a:blip r:embed="rId32"/>
            <a:stretch>
              <a:fillRect/>
            </a:stretch>
          </p:blipFill>
          <p:spPr>
            <a:xfrm>
              <a:off x="3340100" y="1403350"/>
              <a:ext cx="171450" cy="171450"/>
            </a:xfrm>
            <a:prstGeom prst="rect">
              <a:avLst/>
            </a:prstGeom>
          </p:spPr>
        </p:pic>
      </p:grpSp>
      <p:pic>
        <p:nvPicPr>
          <p:cNvPr id="101" name="Picture 100"/>
          <p:cNvPicPr>
            <a:picLocks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063" y="2105152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2" name="Picture 101"/>
          <p:cNvPicPr>
            <a:picLocks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1763522"/>
            <a:ext cx="4028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3" name="Picture 102"/>
          <p:cNvPicPr>
            <a:picLocks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091817"/>
            <a:ext cx="398272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4" name="Picture 103"/>
          <p:cNvPicPr>
            <a:picLocks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400" y="1772793"/>
            <a:ext cx="407543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5" name="Picture 104"/>
          <p:cNvPicPr>
            <a:picLocks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108" y="2088134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6" name="Picture 105"/>
          <p:cNvPicPr>
            <a:picLocks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18" y="2091817"/>
            <a:ext cx="3139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7" name="Picture 106"/>
          <p:cNvPicPr>
            <a:picLocks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59" y="1769110"/>
            <a:ext cx="416941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8" name="Picture 107"/>
          <p:cNvPicPr>
            <a:picLocks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88" y="2088134"/>
            <a:ext cx="398272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9" name="Picture 108"/>
          <p:cNvPicPr>
            <a:picLocks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088" y="1769110"/>
            <a:ext cx="421640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0" name="Picture 109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10" y="1769110"/>
            <a:ext cx="360680" cy="3877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120288"/>
              </p:ext>
            </p:extLst>
          </p:nvPr>
        </p:nvGraphicFramePr>
        <p:xfrm>
          <a:off x="511810" y="884174"/>
          <a:ext cx="2644394" cy="88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79"/>
                <a:gridCol w="668528"/>
                <a:gridCol w="668528"/>
                <a:gridCol w="662559"/>
              </a:tblGrid>
              <a:tr h="8849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12" name="Picture 111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10" y="935282"/>
            <a:ext cx="568579" cy="7827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3" name="Picture 112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114" y="922274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4" name="Picture 113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642" y="922274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5" name="Picture 114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745" y="923044"/>
            <a:ext cx="586359" cy="80719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6" name="Picture 115"/>
          <p:cNvPicPr>
            <a:picLocks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183" y="2110740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7" name="Picture 116"/>
          <p:cNvPicPr>
            <a:picLocks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120" y="1769110"/>
            <a:ext cx="4028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8" name="Picture 117"/>
          <p:cNvPicPr>
            <a:picLocks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120" y="2097405"/>
            <a:ext cx="398272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9" name="Picture 118"/>
          <p:cNvPicPr>
            <a:picLocks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520" y="1778381"/>
            <a:ext cx="407543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0" name="Picture 119"/>
          <p:cNvPicPr>
            <a:picLocks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228" y="2093722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1" name="Picture 120"/>
          <p:cNvPicPr>
            <a:picLocks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638" y="2097405"/>
            <a:ext cx="3139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2" name="Picture 121"/>
          <p:cNvPicPr>
            <a:picLocks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279" y="1774698"/>
            <a:ext cx="416941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3" name="Picture 122"/>
          <p:cNvPicPr>
            <a:picLocks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08" y="2093722"/>
            <a:ext cx="398272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4" name="Picture 123"/>
          <p:cNvPicPr>
            <a:picLocks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208" y="1774698"/>
            <a:ext cx="421640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5" name="Picture 124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930" y="1774698"/>
            <a:ext cx="360680" cy="3877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aphicFrame>
        <p:nvGraphicFramePr>
          <p:cNvPr id="126" name="Table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89664"/>
              </p:ext>
            </p:extLst>
          </p:nvPr>
        </p:nvGraphicFramePr>
        <p:xfrm>
          <a:off x="7059803" y="893445"/>
          <a:ext cx="2644393" cy="88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78"/>
                <a:gridCol w="668528"/>
                <a:gridCol w="668528"/>
                <a:gridCol w="662559"/>
              </a:tblGrid>
              <a:tr h="8849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27" name="Picture 126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903" y="944554"/>
            <a:ext cx="568578" cy="7827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8" name="Picture 127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107" y="931545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9" name="Picture 128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635" y="931545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30" name="Picture 129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738" y="932315"/>
            <a:ext cx="586359" cy="80719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31" name="Freeform 130"/>
          <p:cNvSpPr/>
          <p:nvPr/>
        </p:nvSpPr>
        <p:spPr>
          <a:xfrm>
            <a:off x="3340100" y="1712341"/>
            <a:ext cx="577851" cy="750190"/>
          </a:xfrm>
          <a:custGeom>
            <a:avLst/>
            <a:gdLst/>
            <a:ahLst/>
            <a:cxnLst/>
            <a:rect l="0" t="0" r="0" b="0"/>
            <a:pathLst>
              <a:path w="577851" h="750190">
                <a:moveTo>
                  <a:pt x="0" y="0"/>
                </a:moveTo>
                <a:lnTo>
                  <a:pt x="577850" y="0"/>
                </a:lnTo>
                <a:lnTo>
                  <a:pt x="577850" y="750189"/>
                </a:lnTo>
                <a:lnTo>
                  <a:pt x="0" y="750189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6302375" y="1710309"/>
            <a:ext cx="577851" cy="750190"/>
          </a:xfrm>
          <a:custGeom>
            <a:avLst/>
            <a:gdLst/>
            <a:ahLst/>
            <a:cxnLst/>
            <a:rect l="0" t="0" r="0" b="0"/>
            <a:pathLst>
              <a:path w="577851" h="750190">
                <a:moveTo>
                  <a:pt x="0" y="0"/>
                </a:moveTo>
                <a:lnTo>
                  <a:pt x="577850" y="0"/>
                </a:lnTo>
                <a:lnTo>
                  <a:pt x="577850" y="750189"/>
                </a:lnTo>
                <a:lnTo>
                  <a:pt x="0" y="750189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" name="Picture 132"/>
          <p:cNvPicPr>
            <a:picLocks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18" y="2129917"/>
            <a:ext cx="3139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577214312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Religion- 400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With 2.3 billion followers this is the world's most practiced religion.  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Christianity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35000" y="4546600"/>
            <a:ext cx="4864101" cy="2654301"/>
            <a:chOff x="635000" y="45466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85800" y="45974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000" y="45466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98500" y="6781800"/>
              <a:ext cx="2201672" cy="333177"/>
              <a:chOff x="698500" y="67818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11200" y="6807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98500" y="6781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64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Religion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727200" y="20320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This religion follows Abraham.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Judaism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46100" y="4800600"/>
            <a:ext cx="4864101" cy="2654301"/>
            <a:chOff x="546100" y="48006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96900" y="48514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100" y="48006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09600" y="7035800"/>
              <a:ext cx="2201672" cy="333177"/>
              <a:chOff x="609600" y="70358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22300" y="7061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09600" y="7035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760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Government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This government has a king and queen.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Monarchy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85800" y="4533900"/>
            <a:ext cx="4864101" cy="2654301"/>
            <a:chOff x="685800" y="45339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36600" y="45847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45339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49300" y="6769100"/>
              <a:ext cx="2201672" cy="333177"/>
              <a:chOff x="749300" y="67691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62000" y="6794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49300" y="6769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77022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521201" cy="1216654"/>
            <a:chOff x="2946400" y="431800"/>
            <a:chExt cx="4521201" cy="1216654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521201" cy="1216654"/>
            </a:xfrm>
            <a:custGeom>
              <a:avLst/>
              <a:gdLst/>
              <a:ahLst/>
              <a:cxnLst/>
              <a:rect l="0" t="0" r="0" b="0"/>
              <a:pathLst>
                <a:path w="4521201" h="1216654">
                  <a:moveTo>
                    <a:pt x="0" y="0"/>
                  </a:moveTo>
                  <a:lnTo>
                    <a:pt x="4521200" y="0"/>
                  </a:lnTo>
                  <a:lnTo>
                    <a:pt x="4521200" y="1216653"/>
                  </a:lnTo>
                  <a:lnTo>
                    <a:pt x="0" y="1216653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08960" y="492633"/>
              <a:ext cx="4150868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Government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955800" y="20066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Government ruled by the people. 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dirty="0" smtClean="0">
                <a:solidFill>
                  <a:srgbClr val="000000"/>
                </a:solidFill>
                <a:latin typeface="Chalkboard - 17"/>
              </a:rPr>
              <a:t>Democracy</a:t>
            </a:r>
            <a:endParaRPr lang="en-US" sz="1300" dirty="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16126" y="4848169"/>
            <a:ext cx="4864101" cy="2654301"/>
            <a:chOff x="711200" y="46228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62000" y="46736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200" y="46228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74700" y="6858000"/>
              <a:ext cx="2201672" cy="333177"/>
              <a:chOff x="774700" y="68580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87400" y="6883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74700" y="6858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389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57200"/>
            <a:ext cx="4648201" cy="1216654"/>
            <a:chOff x="2946400" y="457200"/>
            <a:chExt cx="4648201" cy="1216654"/>
          </a:xfrm>
        </p:grpSpPr>
        <p:sp>
          <p:nvSpPr>
            <p:cNvPr id="2" name="Freeform 1"/>
            <p:cNvSpPr/>
            <p:nvPr/>
          </p:nvSpPr>
          <p:spPr>
            <a:xfrm>
              <a:off x="2946400" y="457200"/>
              <a:ext cx="4648201" cy="1216654"/>
            </a:xfrm>
            <a:custGeom>
              <a:avLst/>
              <a:gdLst/>
              <a:ahLst/>
              <a:cxnLst/>
              <a:rect l="0" t="0" r="0" b="0"/>
              <a:pathLst>
                <a:path w="4648201" h="1216654">
                  <a:moveTo>
                    <a:pt x="0" y="0"/>
                  </a:moveTo>
                  <a:lnTo>
                    <a:pt x="4648200" y="0"/>
                  </a:lnTo>
                  <a:lnTo>
                    <a:pt x="4648200" y="1216653"/>
                  </a:lnTo>
                  <a:lnTo>
                    <a:pt x="0" y="1216653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15310" y="518033"/>
              <a:ext cx="4263898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Government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044700" y="21717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This government has an all-powerful ruler who is not elected. 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Dictatorship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73100" y="4660900"/>
            <a:ext cx="4864101" cy="2654301"/>
            <a:chOff x="673100" y="46609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23900" y="47117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100" y="46609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36600" y="6896100"/>
              <a:ext cx="2201672" cy="333177"/>
              <a:chOff x="736600" y="68961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49300" y="6921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36600" y="6896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50222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699001" cy="1216654"/>
            <a:chOff x="2946400" y="431800"/>
            <a:chExt cx="4699001" cy="1216654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699001" cy="1216654"/>
            </a:xfrm>
            <a:custGeom>
              <a:avLst/>
              <a:gdLst/>
              <a:ahLst/>
              <a:cxnLst/>
              <a:rect l="0" t="0" r="0" b="0"/>
              <a:pathLst>
                <a:path w="4699001" h="1216654">
                  <a:moveTo>
                    <a:pt x="0" y="0"/>
                  </a:moveTo>
                  <a:lnTo>
                    <a:pt x="4699000" y="0"/>
                  </a:lnTo>
                  <a:lnTo>
                    <a:pt x="4699000" y="1216653"/>
                  </a:lnTo>
                  <a:lnTo>
                    <a:pt x="0" y="1216653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17850" y="492633"/>
              <a:ext cx="430911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Government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79600" y="20574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Adolf Hitler was an example of which type of leader?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Dictator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09600" y="4305300"/>
            <a:ext cx="4864101" cy="2654301"/>
            <a:chOff x="609600" y="43053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60400" y="43561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" y="43053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73100" y="6540500"/>
              <a:ext cx="2201672" cy="333177"/>
              <a:chOff x="673100" y="65405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85800" y="6565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73100" y="6540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02006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597401" cy="1216654"/>
            <a:chOff x="2946400" y="431800"/>
            <a:chExt cx="4597401" cy="1216654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597401" cy="1216654"/>
            </a:xfrm>
            <a:custGeom>
              <a:avLst/>
              <a:gdLst/>
              <a:ahLst/>
              <a:cxnLst/>
              <a:rect l="0" t="0" r="0" b="0"/>
              <a:pathLst>
                <a:path w="4597401" h="1216654">
                  <a:moveTo>
                    <a:pt x="0" y="0"/>
                  </a:moveTo>
                  <a:lnTo>
                    <a:pt x="4597400" y="0"/>
                  </a:lnTo>
                  <a:lnTo>
                    <a:pt x="4597400" y="1216653"/>
                  </a:lnTo>
                  <a:lnTo>
                    <a:pt x="0" y="1216653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12770" y="492633"/>
              <a:ext cx="421868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Government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790700" y="21082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United States has which type of democracy?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Representative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62000" y="4597400"/>
            <a:ext cx="4864101" cy="2654301"/>
            <a:chOff x="762000" y="45974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812800" y="46482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" y="45974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825500" y="6832600"/>
              <a:ext cx="2201672" cy="333177"/>
              <a:chOff x="825500" y="68326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838200" y="6858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5500" y="6832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91687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Vocab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This is a way of life of a group of people who share similar beliefs and customs.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Culture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47700" y="4457700"/>
            <a:ext cx="4864101" cy="2654301"/>
            <a:chOff x="647700" y="44577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98500" y="4508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" y="4457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11200" y="6692900"/>
              <a:ext cx="2201672" cy="333177"/>
              <a:chOff x="711200" y="66929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23900" y="6718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11200" y="6692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10343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Vocab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A highly developed culture.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Civilization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73100" y="4508500"/>
            <a:ext cx="4864101" cy="2654301"/>
            <a:chOff x="673100" y="45085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23900" y="45593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100" y="45085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36600" y="6743700"/>
              <a:ext cx="2201672" cy="333177"/>
              <a:chOff x="736600" y="67437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49300" y="6769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36600" y="6743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77194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Vocab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Culture produces these that are both material and non-material.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Traits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11200" y="4597400"/>
            <a:ext cx="4864101" cy="2654301"/>
            <a:chOff x="711200" y="45974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62000" y="46482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200" y="45974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74700" y="6832600"/>
              <a:ext cx="2201672" cy="333177"/>
              <a:chOff x="774700" y="68326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87400" y="6858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74700" y="6832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0855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0701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most unifying aspect of culture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035800" y="6337300"/>
            <a:ext cx="2863469" cy="1024128"/>
            <a:chOff x="7035800" y="6337300"/>
            <a:chExt cx="2863469" cy="1024128"/>
          </a:xfrm>
        </p:grpSpPr>
        <p:pic>
          <p:nvPicPr>
            <p:cNvPr id="3" name="Picture 2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00" y="63373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7289800" y="66421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16000" y="59309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Language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25450" y="4693666"/>
            <a:ext cx="4864101" cy="2654301"/>
            <a:chOff x="425450" y="4693666"/>
            <a:chExt cx="4864101" cy="2654301"/>
          </a:xfrm>
        </p:grpSpPr>
        <p:sp>
          <p:nvSpPr>
            <p:cNvPr id="7" name="Freeform 6"/>
            <p:cNvSpPr/>
            <p:nvPr/>
          </p:nvSpPr>
          <p:spPr>
            <a:xfrm>
              <a:off x="476250" y="4744466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" y="4693666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1" name="Group 10"/>
            <p:cNvGrpSpPr/>
            <p:nvPr/>
          </p:nvGrpSpPr>
          <p:grpSpPr>
            <a:xfrm>
              <a:off x="482600" y="6921500"/>
              <a:ext cx="2214372" cy="333177"/>
              <a:chOff x="482600" y="6921500"/>
              <a:chExt cx="2214372" cy="3331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08000" y="6946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82600" y="6921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073400" y="279400"/>
            <a:ext cx="4299078" cy="773939"/>
            <a:chOff x="3073400" y="279400"/>
            <a:chExt cx="4299078" cy="773939"/>
          </a:xfrm>
        </p:grpSpPr>
        <p:sp>
          <p:nvSpPr>
            <p:cNvPr id="13" name="Freeform 12"/>
            <p:cNvSpPr/>
            <p:nvPr/>
          </p:nvSpPr>
          <p:spPr>
            <a:xfrm>
              <a:off x="3073400" y="279400"/>
              <a:ext cx="4299078" cy="773939"/>
            </a:xfrm>
            <a:custGeom>
              <a:avLst/>
              <a:gdLst/>
              <a:ahLst/>
              <a:cxnLst/>
              <a:rect l="0" t="0" r="0" b="0"/>
              <a:pathLst>
                <a:path w="4299078" h="773939">
                  <a:moveTo>
                    <a:pt x="0" y="0"/>
                  </a:moveTo>
                  <a:lnTo>
                    <a:pt x="4299077" y="0"/>
                  </a:lnTo>
                  <a:lnTo>
                    <a:pt x="4299077" y="773938"/>
                  </a:lnTo>
                  <a:lnTo>
                    <a:pt x="0" y="773938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24854" y="318097"/>
              <a:ext cx="3953178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Language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4527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Vocab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An area that includes different countries that share similar cultural traits.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Culture Region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11200" y="4394200"/>
            <a:ext cx="4864101" cy="2654301"/>
            <a:chOff x="711200" y="43942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62000" y="44450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200" y="43942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74700" y="6629400"/>
              <a:ext cx="2201672" cy="333177"/>
              <a:chOff x="774700" y="66294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87400" y="6654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74700" y="6629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20238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Climate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A group that shares a language, history, religion and some physical traits. 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Ethnic Group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00100" y="4330700"/>
            <a:ext cx="4864101" cy="2654301"/>
            <a:chOff x="800100" y="43307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850900" y="4381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100" y="4330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863600" y="6565900"/>
              <a:ext cx="2201672" cy="333177"/>
              <a:chOff x="863600" y="65659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876300" y="6591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63600" y="6565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17454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Stuff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Two or more people who interact with one another, share similar characteristics.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073900" y="6502400"/>
            <a:ext cx="2863469" cy="1024128"/>
            <a:chOff x="7073900" y="65024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900" y="65024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27900" y="68072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Social Group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47700" y="4597400"/>
            <a:ext cx="4864101" cy="2654301"/>
            <a:chOff x="647700" y="45974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98500" y="46482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" y="45974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11200" y="6832600"/>
              <a:ext cx="2201672" cy="333177"/>
              <a:chOff x="711200" y="68326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23900" y="6858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11200" y="6832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73257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Stuff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A local form of a language. 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Dialect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60400" y="4445000"/>
            <a:ext cx="4864101" cy="2654301"/>
            <a:chOff x="660400" y="44450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11200" y="44958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400" y="44450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23900" y="6680200"/>
              <a:ext cx="2201672" cy="333177"/>
              <a:chOff x="723900" y="66802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36600" y="6705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23900" y="6680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1981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71800" y="431800"/>
            <a:ext cx="4280917" cy="742062"/>
            <a:chOff x="29718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718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223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Stuff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A tradition like opening gifts at Christmas.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Custom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84200" y="4610100"/>
            <a:ext cx="4864101" cy="2654301"/>
            <a:chOff x="584200" y="46101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35000" y="46609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200" y="46101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47700" y="6845300"/>
              <a:ext cx="2201672" cy="333177"/>
              <a:chOff x="647700" y="68453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60400" y="6870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47700" y="6845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58871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Stuff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process of spreading ideas, language or customs from one culture to another. 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Cultural Diffusion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35000" y="4584700"/>
            <a:ext cx="4864101" cy="2654301"/>
            <a:chOff x="635000" y="45847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85800" y="4635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000" y="4584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98500" y="6819900"/>
              <a:ext cx="2201672" cy="333177"/>
              <a:chOff x="698500" y="68199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11200" y="6845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98500" y="6819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6618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Stuff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development of a worldwide culture with an interdependent economy.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Globalization 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8600" y="4876800"/>
            <a:ext cx="4864101" cy="2654301"/>
            <a:chOff x="228600" y="48768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279400" y="49276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8768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292100" y="7112000"/>
              <a:ext cx="2201672" cy="333177"/>
              <a:chOff x="292100" y="71120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04800" y="7137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92100" y="7112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266473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6200" y="1054100"/>
            <a:ext cx="7416800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700" smtClean="0">
                <a:solidFill>
                  <a:srgbClr val="000000"/>
                </a:solidFill>
                <a:latin typeface="Arial - 36"/>
              </a:rPr>
              <a:t>Final Jeopardy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Use geography terms to describe this picture. Teams will get 500 points for each correct term. 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300" y="4165600"/>
            <a:ext cx="6350000" cy="4940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432122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8674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Mandarin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010400" y="6273800"/>
            <a:ext cx="2863469" cy="1024128"/>
            <a:chOff x="7010400" y="6273800"/>
            <a:chExt cx="2863469" cy="1024128"/>
          </a:xfrm>
        </p:grpSpPr>
        <p:pic>
          <p:nvPicPr>
            <p:cNvPr id="3" name="Picture 2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62738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7264400" y="65786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816100" y="18034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Which language has the most native speakers?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46100" y="4343400"/>
            <a:ext cx="4864101" cy="2654301"/>
            <a:chOff x="546100" y="4343400"/>
            <a:chExt cx="4864101" cy="2654301"/>
          </a:xfrm>
        </p:grpSpPr>
        <p:sp>
          <p:nvSpPr>
            <p:cNvPr id="7" name="Freeform 6"/>
            <p:cNvSpPr/>
            <p:nvPr/>
          </p:nvSpPr>
          <p:spPr>
            <a:xfrm>
              <a:off x="596900" y="43942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100" y="43434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1" name="Group 10"/>
            <p:cNvGrpSpPr/>
            <p:nvPr/>
          </p:nvGrpSpPr>
          <p:grpSpPr>
            <a:xfrm>
              <a:off x="609600" y="6578600"/>
              <a:ext cx="2201672" cy="333177"/>
              <a:chOff x="609600" y="6578600"/>
              <a:chExt cx="2201672" cy="3331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622300" y="6604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09600" y="6578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022600" y="215900"/>
            <a:ext cx="4295141" cy="770510"/>
            <a:chOff x="3022600" y="215900"/>
            <a:chExt cx="4295141" cy="770510"/>
          </a:xfrm>
        </p:grpSpPr>
        <p:sp>
          <p:nvSpPr>
            <p:cNvPr id="13" name="Freeform 12"/>
            <p:cNvSpPr/>
            <p:nvPr/>
          </p:nvSpPr>
          <p:spPr>
            <a:xfrm>
              <a:off x="3022600" y="2159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73857" y="2544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Language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2829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0" y="59563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English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035800" y="6362700"/>
            <a:ext cx="2863469" cy="1024128"/>
            <a:chOff x="7035800" y="6362700"/>
            <a:chExt cx="2863469" cy="1024128"/>
          </a:xfrm>
        </p:grpSpPr>
        <p:pic>
          <p:nvPicPr>
            <p:cNvPr id="3" name="Picture 2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00" y="63627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7289800" y="66675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727200" y="14097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This language has the most total speakers worldwide.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09600" y="4508500"/>
            <a:ext cx="4864101" cy="2654301"/>
            <a:chOff x="609600" y="4508500"/>
            <a:chExt cx="4864101" cy="2654301"/>
          </a:xfrm>
        </p:grpSpPr>
        <p:sp>
          <p:nvSpPr>
            <p:cNvPr id="7" name="Freeform 6"/>
            <p:cNvSpPr/>
            <p:nvPr/>
          </p:nvSpPr>
          <p:spPr>
            <a:xfrm>
              <a:off x="660400" y="45593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" y="45085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1" name="Group 10"/>
            <p:cNvGrpSpPr/>
            <p:nvPr/>
          </p:nvGrpSpPr>
          <p:grpSpPr>
            <a:xfrm>
              <a:off x="673100" y="6743700"/>
              <a:ext cx="2201672" cy="333177"/>
              <a:chOff x="673100" y="6743700"/>
              <a:chExt cx="2201672" cy="3331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685800" y="6769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73100" y="6743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2844800" y="254000"/>
            <a:ext cx="4295141" cy="770510"/>
            <a:chOff x="2844800" y="254000"/>
            <a:chExt cx="4295141" cy="770510"/>
          </a:xfrm>
        </p:grpSpPr>
        <p:sp>
          <p:nvSpPr>
            <p:cNvPr id="13" name="Freeform 12"/>
            <p:cNvSpPr/>
            <p:nvPr/>
          </p:nvSpPr>
          <p:spPr>
            <a:xfrm>
              <a:off x="2844800" y="2540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6057" y="2925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Language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432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59100" y="444500"/>
            <a:ext cx="4295141" cy="770510"/>
            <a:chOff x="2959100" y="444500"/>
            <a:chExt cx="4295141" cy="770510"/>
          </a:xfrm>
        </p:grpSpPr>
        <p:sp>
          <p:nvSpPr>
            <p:cNvPr id="2" name="Freeform 1"/>
            <p:cNvSpPr/>
            <p:nvPr/>
          </p:nvSpPr>
          <p:spPr>
            <a:xfrm>
              <a:off x="2959100" y="4445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10357" y="4830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Language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41500" y="16002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There are approximately ______languages in the world today.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073900" y="6413500"/>
            <a:ext cx="2863469" cy="1024128"/>
            <a:chOff x="7073900" y="6413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900" y="6413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27900" y="6718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30300" y="61468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6900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19100" y="4711700"/>
            <a:ext cx="4864101" cy="2654301"/>
            <a:chOff x="419100" y="47117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469900" y="4762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" y="4711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482600" y="6946900"/>
              <a:ext cx="2201672" cy="333177"/>
              <a:chOff x="482600" y="69469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95300" y="6972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82600" y="6946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67446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95141" cy="770510"/>
            <a:chOff x="2946400" y="431800"/>
            <a:chExt cx="4295141" cy="770510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7657" y="4703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Language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This language is most widely used on the internet.  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English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81000" y="4673600"/>
            <a:ext cx="4864101" cy="2654301"/>
            <a:chOff x="381000" y="46736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431800" y="47244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46736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444500" y="6908800"/>
              <a:ext cx="2201672" cy="333177"/>
              <a:chOff x="444500" y="69088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57200" y="6934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4500" y="6908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72701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56286"/>
            <a:chOff x="2946400" y="431800"/>
            <a:chExt cx="4280917" cy="756286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56286"/>
            </a:xfrm>
            <a:custGeom>
              <a:avLst/>
              <a:gdLst/>
              <a:ahLst/>
              <a:cxnLst/>
              <a:rect l="0" t="0" r="0" b="0"/>
              <a:pathLst>
                <a:path w="4280917" h="756286">
                  <a:moveTo>
                    <a:pt x="0" y="0"/>
                  </a:moveTo>
                  <a:lnTo>
                    <a:pt x="4280916" y="0"/>
                  </a:lnTo>
                  <a:lnTo>
                    <a:pt x="4280916" y="756285"/>
                  </a:lnTo>
                  <a:lnTo>
                    <a:pt x="0" y="756285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9614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Religion- 100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There are approximately _________ religions in the world.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4200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35000" y="4610100"/>
            <a:ext cx="4864101" cy="2654301"/>
            <a:chOff x="635000" y="46101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85800" y="46609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000" y="46101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98500" y="6845300"/>
              <a:ext cx="2201672" cy="333177"/>
              <a:chOff x="698500" y="68453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11200" y="6870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98500" y="6845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6595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Religion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082800" y="2476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belief in one God.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monotheism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22300" y="4699000"/>
            <a:ext cx="4864101" cy="2654301"/>
            <a:chOff x="622300" y="46990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73100" y="47498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300" y="46990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85800" y="6934200"/>
              <a:ext cx="2201672" cy="333177"/>
              <a:chOff x="685800" y="69342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98500" y="6959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85800" y="6934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63642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Religion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765300" y="18161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belief in more than one God.  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Polytheism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85800" y="4559300"/>
            <a:ext cx="4864101" cy="2654301"/>
            <a:chOff x="685800" y="45593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36600" y="46101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45593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49300" y="6794500"/>
              <a:ext cx="2201672" cy="333177"/>
              <a:chOff x="749300" y="67945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62000" y="6819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49300" y="6794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18052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604</Words>
  <Application>Microsoft Office PowerPoint</Application>
  <PresentationFormat>Custom</PresentationFormat>
  <Paragraphs>188</Paragraphs>
  <Slides>27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Calibri</vt:lpstr>
      <vt:lpstr>Chalkboard - 17</vt:lpstr>
      <vt:lpstr>Chalkboard - 28</vt:lpstr>
      <vt:lpstr>Chalkboard - 36</vt:lpstr>
      <vt:lpstr>Chalkboard - 35</vt:lpstr>
      <vt:lpstr>Verdana - 18</vt:lpstr>
      <vt:lpstr>Chalkboard - 25</vt:lpstr>
      <vt:lpstr>Chalkboard - 56</vt:lpstr>
      <vt:lpstr>Arial - 36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Schneider</dc:creator>
  <cp:lastModifiedBy>Tyler Schneider</cp:lastModifiedBy>
  <cp:revision>2</cp:revision>
  <dcterms:created xsi:type="dcterms:W3CDTF">2015-12-15T14:41:09Z</dcterms:created>
  <dcterms:modified xsi:type="dcterms:W3CDTF">2018-02-01T15:45:40Z</dcterms:modified>
</cp:coreProperties>
</file>